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65" r:id="rId2"/>
    <p:sldId id="534" r:id="rId3"/>
    <p:sldId id="535" r:id="rId4"/>
    <p:sldId id="521" r:id="rId5"/>
    <p:sldId id="522" r:id="rId6"/>
    <p:sldId id="523" r:id="rId7"/>
    <p:sldId id="524" r:id="rId8"/>
    <p:sldId id="527" r:id="rId9"/>
    <p:sldId id="533" r:id="rId10"/>
    <p:sldId id="530" r:id="rId11"/>
    <p:sldId id="531" r:id="rId12"/>
    <p:sldId id="525" r:id="rId13"/>
    <p:sldId id="526" r:id="rId14"/>
    <p:sldId id="528" r:id="rId15"/>
    <p:sldId id="532" r:id="rId16"/>
    <p:sldId id="529" r:id="rId17"/>
    <p:sldId id="520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FF33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81" autoAdjust="0"/>
    <p:restoredTop sz="82797" autoAdjust="0"/>
  </p:normalViewPr>
  <p:slideViewPr>
    <p:cSldViewPr snapToGrid="0" snapToObjects="1">
      <p:cViewPr varScale="1">
        <p:scale>
          <a:sx n="69" d="100"/>
          <a:sy n="69" d="100"/>
        </p:scale>
        <p:origin x="224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7957236-89E9-4AB1-8EC9-544844577FF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4330C95-5E60-45AC-B8F2-2AB79E648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53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61F710-0478-D84A-B642-86A50C2D1B04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3DA9DB-168D-3048-A5BA-785E9BF6F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DA9DB-168D-3048-A5BA-785E9BF6F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6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F8612A-104C-344C-81B6-F92DAE4B3F16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E0075-73A0-3D40-80ED-18E0173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F8612A-104C-344C-81B6-F92DAE4B3F16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E0075-73A0-3D40-80ED-18E0173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926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75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64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621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26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77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81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F8612A-104C-344C-81B6-F92DAE4B3F16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4E0075-73A0-3D40-80ED-18E01732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11901"/>
            <a:ext cx="12192000" cy="546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 i="0" dirty="0">
              <a:latin typeface="Adobe Garamond Pro" pitchFamily="18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108857" cy="63119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 i="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9742" y="-3"/>
            <a:ext cx="108857" cy="6311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 i="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4613" y="6385537"/>
            <a:ext cx="3419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1"/>
                </a:solidFill>
                <a:latin typeface="Adobe Garamond Pro" pitchFamily="18" charset="0"/>
                <a:ea typeface="Bodoni 72 Smallcaps Book" charset="0"/>
                <a:cs typeface="Bodoni 72 Smallcaps Book" charset="0"/>
              </a:rPr>
              <a:t>MICHIGAN</a:t>
            </a:r>
            <a:r>
              <a:rPr lang="en-US" sz="2400" b="0" i="0" baseline="0" dirty="0">
                <a:solidFill>
                  <a:schemeClr val="bg1"/>
                </a:solidFill>
                <a:latin typeface="Adobe Garamond Pro" pitchFamily="18" charset="0"/>
                <a:ea typeface="Bodoni 72 Smallcaps Book" charset="0"/>
                <a:cs typeface="Bodoni 72 Smallcaps Book" charset="0"/>
              </a:rPr>
              <a:t> MEDICINE</a:t>
            </a:r>
            <a:endParaRPr lang="en-US" sz="2400" b="0" i="0" dirty="0">
              <a:solidFill>
                <a:schemeClr val="bg1"/>
              </a:solidFill>
              <a:latin typeface="Adobe Garamond Pro" pitchFamily="18" charset="0"/>
              <a:ea typeface="Bodoni 72 Smallcaps Book" charset="0"/>
              <a:cs typeface="Bodoni 72 Smallcap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42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kff.org/statedata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19004762v2" TargetMode="External"/><Relationship Id="rId2" Type="http://schemas.openxmlformats.org/officeDocument/2006/relationships/hyperlink" Target="https://osf.io/xcbe4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ealthinsuranceratings.ncqa.org/2018/search/Commercial/AL" TargetMode="External"/><Relationship Id="rId2" Type="http://schemas.openxmlformats.org/officeDocument/2006/relationships/hyperlink" Target="http://healthinsuranceratings.ncqa.org/201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healthinsuranceratings.ncqa.org/2018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34846"/>
          </a:xfrm>
        </p:spPr>
        <p:txBody>
          <a:bodyPr>
            <a:noAutofit/>
          </a:bodyPr>
          <a:lstStyle/>
          <a:p>
            <a:r>
              <a:rPr lang="en-US" sz="4000" dirty="0"/>
              <a:t>Why People in the Western US Are Dissatisfied with their Health Insurance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115637"/>
            <a:ext cx="9144000" cy="2623665"/>
          </a:xfrm>
        </p:spPr>
        <p:txBody>
          <a:bodyPr>
            <a:normAutofit/>
          </a:bodyPr>
          <a:lstStyle/>
          <a:p>
            <a:r>
              <a:rPr lang="en-US" dirty="0"/>
              <a:t>Peter D.R. Higgins, Megan McLeod, and Jeffrey Berinstein</a:t>
            </a:r>
            <a:endParaRPr lang="en-US" baseline="30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900" dirty="0"/>
              <a:t>University of Michigan</a:t>
            </a:r>
          </a:p>
        </p:txBody>
      </p:sp>
      <p:sp>
        <p:nvSpPr>
          <p:cNvPr id="3" name="AutoShape 2" descr="Image result for peter higgins umi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peter higgins umic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Image result for mahidol university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Image result for university of m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4835662"/>
            <a:ext cx="14478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66" y="5637132"/>
            <a:ext cx="5198859" cy="6463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     @</a:t>
            </a:r>
            <a:r>
              <a:rPr lang="en-US" dirty="0" err="1"/>
              <a:t>ibddoctor</a:t>
            </a:r>
            <a:endParaRPr lang="en-US" dirty="0"/>
          </a:p>
          <a:p>
            <a:r>
              <a:rPr lang="en-US" dirty="0"/>
              <a:t>Slide deck:   https://speakerdeck.com/higgi13425</a:t>
            </a:r>
          </a:p>
        </p:txBody>
      </p:sp>
      <p:sp>
        <p:nvSpPr>
          <p:cNvPr id="7" name="AutoShape 2" descr="Image result for twitter ic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4" descr="Image resul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6" y="5580400"/>
            <a:ext cx="476631" cy="47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egan mcleo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72" y="4256935"/>
            <a:ext cx="2026528" cy="20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jeffrey berinste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143" y="4256935"/>
            <a:ext cx="2029838" cy="202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04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Insurance Family Performance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6217"/>
            <a:ext cx="10058400" cy="502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220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Health Insurance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controlling for state and insurance family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66" y="2326429"/>
            <a:ext cx="7393022" cy="38505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8432258" y="2869500"/>
            <a:ext cx="274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Ten Over-performers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32258" y="5074436"/>
            <a:ext cx="32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Ten Under-performers</a:t>
            </a:r>
          </a:p>
        </p:txBody>
      </p:sp>
    </p:spTree>
    <p:extLst>
      <p:ext uri="{BB962C8B-B14F-4D97-AF65-F5344CB8AC3E}">
        <p14:creationId xmlns:p14="http://schemas.microsoft.com/office/powerpoint/2010/main" val="265515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Are Westerners Dissatisfied?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level explanatory </a:t>
            </a:r>
            <a:br>
              <a:rPr lang="en-US" dirty="0"/>
            </a:br>
            <a:r>
              <a:rPr lang="en-US" dirty="0"/>
              <a:t>variables needed</a:t>
            </a:r>
          </a:p>
          <a:p>
            <a:r>
              <a:rPr lang="en-US" dirty="0"/>
              <a:t>State Health Facts website</a:t>
            </a:r>
            <a:br>
              <a:rPr lang="en-US" dirty="0"/>
            </a:br>
            <a:r>
              <a:rPr lang="en-US" sz="2400" dirty="0">
                <a:hlinkClick r:id="rId2"/>
              </a:rPr>
              <a:t>https://www.kff.org/statedata/</a:t>
            </a:r>
            <a:r>
              <a:rPr lang="en-US" sz="2400" dirty="0"/>
              <a:t>  </a:t>
            </a:r>
          </a:p>
          <a:p>
            <a:r>
              <a:rPr lang="en-US" sz="2400" dirty="0"/>
              <a:t>All downloadable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48" y="1532594"/>
            <a:ext cx="6328855" cy="464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1933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Westerners Dissatisfied?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13" y="1564228"/>
            <a:ext cx="9809920" cy="44767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9592749" y="180742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Download </a:t>
            </a:r>
          </a:p>
          <a:p>
            <a:r>
              <a:rPr lang="en-US" dirty="0">
                <a:solidFill>
                  <a:srgbClr val="FF0000"/>
                </a:solidFill>
              </a:rPr>
              <a:t>.csv </a:t>
            </a:r>
            <a:r>
              <a:rPr lang="en-US" dirty="0" err="1">
                <a:solidFill>
                  <a:srgbClr val="FF0000"/>
                </a:solidFill>
              </a:rPr>
              <a:t>datafiles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83957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State-level Factors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56487"/>
            <a:ext cx="10058400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964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B3BE-2753-234F-883F-AE75370D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Take Home Points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4AE12-4DBC-754A-B21D-68A52142C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0" r="32619"/>
          <a:stretch/>
        </p:blipFill>
        <p:spPr>
          <a:xfrm>
            <a:off x="224852" y="385160"/>
            <a:ext cx="4635571" cy="5610904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7CF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DB2E-E496-5544-BD4A-8BC112F27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861808" cy="3785419"/>
          </a:xfrm>
        </p:spPr>
        <p:txBody>
          <a:bodyPr>
            <a:normAutofit/>
          </a:bodyPr>
          <a:lstStyle/>
          <a:p>
            <a:r>
              <a:rPr lang="en-US" sz="2400" dirty="0"/>
              <a:t>Learn new skills with new packages in R</a:t>
            </a:r>
          </a:p>
          <a:p>
            <a:r>
              <a:rPr lang="en-US" sz="2400" dirty="0"/>
              <a:t>Practice with real data that are important to you</a:t>
            </a:r>
          </a:p>
          <a:p>
            <a:r>
              <a:rPr lang="en-US" sz="2400" dirty="0"/>
              <a:t>You might learn something new and useful</a:t>
            </a:r>
          </a:p>
        </p:txBody>
      </p:sp>
    </p:spTree>
    <p:extLst>
      <p:ext uri="{BB962C8B-B14F-4D97-AF65-F5344CB8AC3E}">
        <p14:creationId xmlns:p14="http://schemas.microsoft.com/office/powerpoint/2010/main" val="114552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Code, and Preprint Manuscript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OSF:  Open Science Foundation repository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https://osf.io/xcbe4/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Preprint: </a:t>
            </a:r>
            <a:r>
              <a:rPr lang="en-US" dirty="0" err="1"/>
              <a:t>MedRxiv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https://www.medrxiv.org/content/10.1101/19004762v2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4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Thank You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F41C0-A5B9-E643-8A9F-F14AE490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01" y="1716150"/>
            <a:ext cx="10953203" cy="378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966" y="5637132"/>
            <a:ext cx="5198859" cy="6463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      @</a:t>
            </a:r>
            <a:r>
              <a:rPr lang="en-US" dirty="0" err="1"/>
              <a:t>ibddoctor</a:t>
            </a:r>
            <a:endParaRPr lang="en-US" dirty="0"/>
          </a:p>
          <a:p>
            <a:r>
              <a:rPr lang="en-US" dirty="0"/>
              <a:t>Slide deck:   https://speakerdeck.com/higgi13425</a:t>
            </a:r>
          </a:p>
        </p:txBody>
      </p:sp>
      <p:pic>
        <p:nvPicPr>
          <p:cNvPr id="7" name="Picture 4" descr="Image resul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89" y="5598220"/>
            <a:ext cx="476631" cy="47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8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D2E3B2-2D45-124F-90BE-3EFE7BE8C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8725"/>
          <a:stretch/>
        </p:blipFill>
        <p:spPr>
          <a:xfrm>
            <a:off x="-1" y="10"/>
            <a:ext cx="12192001" cy="3753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DA549-B622-B34B-847F-7D5A6C63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964A9-237B-9F46-B5DF-9B0D8B26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611" y="3974841"/>
            <a:ext cx="8188763" cy="2515900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 teach MDs how to analyze </a:t>
            </a:r>
            <a:r>
              <a:rPr lang="en-US" sz="2400" dirty="0" err="1">
                <a:solidFill>
                  <a:srgbClr val="000000"/>
                </a:solidFill>
              </a:rPr>
              <a:t>clincal</a:t>
            </a:r>
            <a:r>
              <a:rPr lang="en-US" sz="2400" dirty="0">
                <a:solidFill>
                  <a:srgbClr val="000000"/>
                </a:solidFill>
              </a:rPr>
              <a:t> data in R (tidy-biased)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Start with toy medical datasets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Move to real medical data as soon as possible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Learn with datasets that learners care about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Build in reproducible research practices early</a:t>
            </a:r>
          </a:p>
        </p:txBody>
      </p:sp>
    </p:spTree>
    <p:extLst>
      <p:ext uri="{BB962C8B-B14F-4D97-AF65-F5344CB8AC3E}">
        <p14:creationId xmlns:p14="http://schemas.microsoft.com/office/powerpoint/2010/main" val="315285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C20F-6664-6D4B-AB59-D936A85F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to Teach MDs?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F8548-92F3-2442-8605-DB29681A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1524000"/>
            <a:ext cx="30734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7502E-2716-DB48-8895-FDE295D4B010}"/>
              </a:ext>
            </a:extLst>
          </p:cNvPr>
          <p:cNvSpPr txBox="1"/>
          <p:nvPr/>
        </p:nvSpPr>
        <p:spPr>
          <a:xfrm>
            <a:off x="4422710" y="5293567"/>
            <a:ext cx="3672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Tommy Francis, MD</a:t>
            </a:r>
          </a:p>
          <a:p>
            <a:pPr algn="ctr"/>
            <a:r>
              <a:rPr lang="en-US" dirty="0"/>
              <a:t>Enrolled 1.8 million children</a:t>
            </a:r>
          </a:p>
          <a:p>
            <a:pPr algn="ctr"/>
            <a:r>
              <a:rPr lang="en-US" dirty="0"/>
              <a:t>Analyzed results with punch cards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65200E-351E-B84A-A18F-349EF0DE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99" y="1524000"/>
            <a:ext cx="2578100" cy="314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527480-BBED-024A-AE39-093A7E5AC8C4}"/>
              </a:ext>
            </a:extLst>
          </p:cNvPr>
          <p:cNvSpPr txBox="1"/>
          <p:nvPr/>
        </p:nvSpPr>
        <p:spPr>
          <a:xfrm>
            <a:off x="337874" y="5215812"/>
            <a:ext cx="3865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John Snow, MD</a:t>
            </a:r>
          </a:p>
          <a:p>
            <a:pPr algn="ctr"/>
            <a:r>
              <a:rPr lang="en-US" dirty="0"/>
              <a:t>Developed early version of </a:t>
            </a:r>
            <a:r>
              <a:rPr lang="en-US" dirty="0" err="1"/>
              <a:t>geom_sf</a:t>
            </a:r>
            <a:endParaRPr lang="en-US" dirty="0"/>
          </a:p>
          <a:p>
            <a:pPr algn="ctr"/>
            <a:r>
              <a:rPr lang="en-US" dirty="0"/>
              <a:t>Removed pump handle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345D4C-EE09-D04D-8644-710A06E8A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01" y="1524000"/>
            <a:ext cx="2794000" cy="349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1CB400-E6CD-EA4A-9370-357CD00A6724}"/>
              </a:ext>
            </a:extLst>
          </p:cNvPr>
          <p:cNvSpPr txBox="1"/>
          <p:nvPr/>
        </p:nvSpPr>
        <p:spPr>
          <a:xfrm>
            <a:off x="8137500" y="5215812"/>
            <a:ext cx="3352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Mona Hanna-</a:t>
            </a:r>
            <a:r>
              <a:rPr lang="en-US" dirty="0" err="1"/>
              <a:t>Atisha</a:t>
            </a:r>
            <a:r>
              <a:rPr lang="en-US" dirty="0"/>
              <a:t>, MD, MPH</a:t>
            </a:r>
          </a:p>
          <a:p>
            <a:pPr algn="ctr"/>
            <a:r>
              <a:rPr lang="en-US" dirty="0"/>
              <a:t>Wrangled data from EMR</a:t>
            </a:r>
          </a:p>
          <a:p>
            <a:pPr algn="ctr"/>
            <a:r>
              <a:rPr lang="en-US" dirty="0"/>
              <a:t>Compared lead levels</a:t>
            </a:r>
          </a:p>
        </p:txBody>
      </p:sp>
    </p:spTree>
    <p:extLst>
      <p:ext uri="{BB962C8B-B14F-4D97-AF65-F5344CB8AC3E}">
        <p14:creationId xmlns:p14="http://schemas.microsoft.com/office/powerpoint/2010/main" val="284173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 Can Lead to New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4157" cy="4351338"/>
          </a:xfrm>
        </p:spPr>
        <p:txBody>
          <a:bodyPr>
            <a:normAutofit/>
          </a:bodyPr>
          <a:lstStyle/>
          <a:p>
            <a:r>
              <a:rPr lang="en-US" dirty="0"/>
              <a:t>I wanted to</a:t>
            </a:r>
          </a:p>
          <a:p>
            <a:pPr lvl="1"/>
            <a:r>
              <a:rPr lang="en-US" dirty="0"/>
              <a:t>Learn </a:t>
            </a:r>
            <a:r>
              <a:rPr lang="en-US" b="1" i="1" dirty="0" err="1"/>
              <a:t>rvest</a:t>
            </a:r>
            <a:r>
              <a:rPr lang="en-US" b="1" i="1" dirty="0"/>
              <a:t> </a:t>
            </a:r>
            <a:r>
              <a:rPr lang="en-US" dirty="0"/>
              <a:t>for harvesting data</a:t>
            </a:r>
          </a:p>
          <a:p>
            <a:pPr lvl="1"/>
            <a:r>
              <a:rPr lang="en-US" dirty="0"/>
              <a:t>Learn </a:t>
            </a:r>
            <a:r>
              <a:rPr lang="en-US" i="1" dirty="0" err="1"/>
              <a:t>geom_sf</a:t>
            </a:r>
            <a:r>
              <a:rPr lang="en-US" dirty="0"/>
              <a:t> for mapping</a:t>
            </a:r>
          </a:p>
          <a:p>
            <a:r>
              <a:rPr lang="en-US" dirty="0"/>
              <a:t>My patients are frequently unhappy with their health insurance</a:t>
            </a:r>
          </a:p>
          <a:p>
            <a:pPr lvl="1"/>
            <a:r>
              <a:rPr lang="en-US" dirty="0"/>
              <a:t>They have to select a health insurance plan each October</a:t>
            </a:r>
          </a:p>
          <a:p>
            <a:pPr lvl="1"/>
            <a:r>
              <a:rPr lang="en-US" dirty="0"/>
              <a:t>They have little information on which to base a selection</a:t>
            </a:r>
          </a:p>
        </p:txBody>
      </p:sp>
      <p:pic>
        <p:nvPicPr>
          <p:cNvPr id="4098" name="Picture 2" descr="Image result for unhappy health insur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572" y="2030414"/>
            <a:ext cx="5257737" cy="292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E78198-B755-E74D-8032-697A1D3365CC}"/>
              </a:ext>
            </a:extLst>
          </p:cNvPr>
          <p:cNvSpPr txBox="1"/>
          <p:nvPr/>
        </p:nvSpPr>
        <p:spPr>
          <a:xfrm>
            <a:off x="6810572" y="2030414"/>
            <a:ext cx="2303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Impact" panose="020B0806030902050204" pitchFamily="34" charset="0"/>
              </a:rPr>
              <a:t>ON HOLD WITH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Impact" panose="020B0806030902050204" pitchFamily="34" charset="0"/>
              </a:rPr>
              <a:t> INSURANCE 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EF711-9EE7-A24B-A00A-5D10F3E76A9C}"/>
              </a:ext>
            </a:extLst>
          </p:cNvPr>
          <p:cNvSpPr txBox="1"/>
          <p:nvPr/>
        </p:nvSpPr>
        <p:spPr>
          <a:xfrm>
            <a:off x="7247785" y="4428160"/>
            <a:ext cx="4629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Impact" panose="020B0806030902050204" pitchFamily="34" charset="0"/>
              </a:rPr>
              <a:t>FOR 3 HOURS,  STILL NO ANSWER</a:t>
            </a:r>
          </a:p>
        </p:txBody>
      </p:sp>
    </p:spTree>
    <p:extLst>
      <p:ext uri="{BB962C8B-B14F-4D97-AF65-F5344CB8AC3E}">
        <p14:creationId xmlns:p14="http://schemas.microsoft.com/office/powerpoint/2010/main" val="333537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 with Real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 the NCQA site: </a:t>
            </a:r>
            <a:br>
              <a:rPr lang="en-US" dirty="0"/>
            </a:br>
            <a:r>
              <a:rPr lang="en-US" dirty="0"/>
              <a:t>National Committee for Quality Assurance</a:t>
            </a:r>
            <a:br>
              <a:rPr lang="en-US" dirty="0"/>
            </a:br>
            <a:r>
              <a:rPr lang="en-US" dirty="0"/>
              <a:t>reports health insurance consumer satisfaction</a:t>
            </a:r>
          </a:p>
          <a:p>
            <a:pPr lvl="1"/>
            <a:r>
              <a:rPr lang="en-US" dirty="0"/>
              <a:t>Each private insurance plan rated on a 0-5 scale each year</a:t>
            </a:r>
          </a:p>
          <a:p>
            <a:pPr lvl="1"/>
            <a:r>
              <a:rPr lang="en-US" dirty="0"/>
              <a:t>Website </a:t>
            </a:r>
            <a:r>
              <a:rPr lang="en-US" dirty="0">
                <a:hlinkClick r:id="rId2"/>
              </a:rPr>
              <a:t>http://healthinsuranceratings.ncqa.org/2018/</a:t>
            </a:r>
            <a:r>
              <a:rPr lang="en-US" dirty="0"/>
              <a:t> </a:t>
            </a:r>
            <a:endParaRPr lang="en-US" b="1" i="1" dirty="0"/>
          </a:p>
          <a:p>
            <a:pPr lvl="2"/>
            <a:r>
              <a:rPr lang="en-US" dirty="0"/>
              <a:t>150 sub-websites, for 3 insurance types x 50 states, i.e. this link</a:t>
            </a:r>
            <a:br>
              <a:rPr lang="en-US" dirty="0"/>
            </a:br>
            <a:r>
              <a:rPr lang="en-US" dirty="0">
                <a:hlinkClick r:id="rId3"/>
              </a:rPr>
              <a:t>http://healthinsuranceratings.ncqa.org/2018/search/Commercial/AL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This link provides ratings for </a:t>
            </a:r>
            <a:br>
              <a:rPr lang="en-US" dirty="0"/>
            </a:br>
            <a:r>
              <a:rPr lang="en-US" dirty="0"/>
              <a:t>private(Commercial vs. Medicaid and Medicare) insurance plans in Alabama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170" y="1524608"/>
            <a:ext cx="2800350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3040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806169"/>
            <a:ext cx="9813587" cy="33203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link &lt;- “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  <a:hlinkClick r:id="rId2"/>
              </a:rPr>
              <a:t>http://healthinsuranceratings.ncqa.org/2018/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”</a:t>
            </a: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 (i in 1:length(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state_abbs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))</a:t>
            </a: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{</a:t>
            </a: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 for (j in 1:length(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instype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))</a:t>
            </a: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 {</a:t>
            </a: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healthins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&lt;-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read_html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(paste0(link, "/",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instype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[j], "/",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state_abbs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[i]))</a:t>
            </a: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onetable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&lt;-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as.data.frame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healthins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%&gt;%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html_nodes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("table") %&gt;% .[[3]] %&gt;%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html_table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(fill=T))</a:t>
            </a: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if (i=1 &amp; j =1) {</a:t>
            </a: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  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fulltable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&lt;-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onetable</a:t>
            </a:r>
            <a:endParaRPr lang="en-US" sz="29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} else {</a:t>
            </a:r>
          </a:p>
          <a:p>
            <a:pPr marL="0" indent="0">
              <a:buNone/>
            </a:pP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 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fulltable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&lt;-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bind_rows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fulltable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n-US" sz="29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onetable</a:t>
            </a:r>
            <a:r>
              <a:rPr lang="en-US" sz="29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 cleaning of missing ratings, names of plans, etc. to get a clean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i="1" dirty="0" err="1"/>
              <a:t>group_by</a:t>
            </a:r>
            <a:r>
              <a:rPr lang="en-US" i="1" dirty="0"/>
              <a:t>() </a:t>
            </a:r>
            <a:r>
              <a:rPr lang="en-US" dirty="0"/>
              <a:t>%&gt;% </a:t>
            </a:r>
            <a:r>
              <a:rPr lang="en-US" i="1" dirty="0"/>
              <a:t>summarize() </a:t>
            </a:r>
            <a:r>
              <a:rPr lang="en-US" dirty="0"/>
              <a:t>to get the mean Commercial insurance plan satisfaction by state</a:t>
            </a:r>
          </a:p>
          <a:p>
            <a:r>
              <a:rPr lang="en-US" dirty="0"/>
              <a:t>Now map 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with </a:t>
            </a:r>
            <a:r>
              <a:rPr lang="en-US" b="1" i="1" dirty="0" err="1"/>
              <a:t>rvest</a:t>
            </a:r>
            <a:endParaRPr lang="en-US" b="1" i="1" dirty="0"/>
          </a:p>
        </p:txBody>
      </p:sp>
      <p:pic>
        <p:nvPicPr>
          <p:cNvPr id="5122" name="Picture 2" descr="Image result for rv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32" y="164729"/>
            <a:ext cx="1317375" cy="152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33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06169"/>
            <a:ext cx="6506183" cy="40985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with </a:t>
            </a:r>
            <a:r>
              <a:rPr lang="en-US" dirty="0" err="1"/>
              <a:t>geom_sf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map_2018 &lt;- consumersat_2018 %&gt;%</a:t>
            </a:r>
          </a:p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 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ggplot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aes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(fill = 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consumer_satisfaction_rating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  </a:t>
            </a:r>
            <a:b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color=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consumer_satisfaction_rating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)) +</a:t>
            </a:r>
          </a:p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 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geom_sf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 +</a:t>
            </a:r>
          </a:p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 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scale_fill_viridis_c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 + #fill scale</a:t>
            </a:r>
          </a:p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 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theme_minimal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base_size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= 10) + #base font size</a:t>
            </a:r>
          </a:p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 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coord_sf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xlim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= c(-60, -125), 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ylim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= c(20, 50), </a:t>
            </a:r>
          </a:p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datum = NA) + #sets limits, turns off </a:t>
            </a:r>
            <a:r>
              <a:rPr lang="en-US" sz="20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lat</a:t>
            </a: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/long grid</a:t>
            </a:r>
          </a:p>
          <a:p>
            <a:pPr marL="0" indent="0">
              <a:buNone/>
            </a:pPr>
            <a:r>
              <a:rPr lang="en-US" sz="20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 labs(title = "2018", fill = 'Rating')</a:t>
            </a:r>
          </a:p>
          <a:p>
            <a:endParaRPr lang="en-US" dirty="0"/>
          </a:p>
        </p:txBody>
      </p:sp>
      <p:pic>
        <p:nvPicPr>
          <p:cNvPr id="6146" name="Picture 2" descr="Image result for ggplo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35" y="165741"/>
            <a:ext cx="1637285" cy="189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429AE43B-E754-4441-B3C4-345236F86CFC" descr="6F435008-0792-4BD1-ADB9-E8B26A518766@mwirel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679" y="2062264"/>
            <a:ext cx="3903744" cy="38082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4658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Years of Insurance Satisfaction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2051" y="3752191"/>
            <a:ext cx="330090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That is surprising.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And surprisingly consistent</a:t>
            </a:r>
          </a:p>
          <a:p>
            <a:r>
              <a:rPr lang="en-US" dirty="0"/>
              <a:t>over time.</a:t>
            </a:r>
          </a:p>
          <a:p>
            <a:endParaRPr lang="en-US" dirty="0"/>
          </a:p>
          <a:p>
            <a:r>
              <a:rPr lang="en-US" dirty="0"/>
              <a:t>Why </a:t>
            </a:r>
            <a:r>
              <a:rPr lang="en-US" b="1" i="1" dirty="0"/>
              <a:t>are</a:t>
            </a:r>
            <a:r>
              <a:rPr lang="en-US" dirty="0"/>
              <a:t> Westerners</a:t>
            </a:r>
            <a:br>
              <a:rPr lang="en-US" dirty="0"/>
            </a:br>
            <a:r>
              <a:rPr lang="en-US" dirty="0"/>
              <a:t>dissatisfied with </a:t>
            </a:r>
            <a:br>
              <a:rPr lang="en-US" dirty="0"/>
            </a:br>
            <a:r>
              <a:rPr lang="en-US" dirty="0"/>
              <a:t>Commercial health insurance?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42051" y="1378133"/>
            <a:ext cx="330090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pubmap1 &lt;- </a:t>
            </a:r>
            <a:r>
              <a:rPr lang="en-US" dirty="0" err="1"/>
              <a:t>ggpubr</a:t>
            </a:r>
            <a:r>
              <a:rPr lang="en-US" dirty="0"/>
              <a:t>::</a:t>
            </a:r>
          </a:p>
          <a:p>
            <a:r>
              <a:rPr lang="en-US" dirty="0" err="1"/>
              <a:t>ggarrange</a:t>
            </a:r>
            <a:r>
              <a:rPr lang="en-US" dirty="0"/>
              <a:t>(map_2015, </a:t>
            </a:r>
          </a:p>
          <a:p>
            <a:r>
              <a:rPr lang="en-US" dirty="0"/>
              <a:t>   map_2016, map_2017, </a:t>
            </a:r>
          </a:p>
          <a:p>
            <a:r>
              <a:rPr lang="en-US" dirty="0"/>
              <a:t>   map_2018, </a:t>
            </a:r>
            <a:r>
              <a:rPr lang="en-US" dirty="0" err="1"/>
              <a:t>ncol</a:t>
            </a:r>
            <a:r>
              <a:rPr lang="en-US" dirty="0"/>
              <a:t>=2, </a:t>
            </a:r>
            <a:r>
              <a:rPr lang="en-US" dirty="0" err="1"/>
              <a:t>nrow</a:t>
            </a:r>
            <a:r>
              <a:rPr lang="en-US" dirty="0"/>
              <a:t>=2, </a:t>
            </a:r>
          </a:p>
          <a:p>
            <a:r>
              <a:rPr lang="en-US" dirty="0" err="1"/>
              <a:t>common.legend</a:t>
            </a:r>
            <a:r>
              <a:rPr lang="en-US" dirty="0"/>
              <a:t> = TRUE, </a:t>
            </a:r>
          </a:p>
          <a:p>
            <a:r>
              <a:rPr lang="en-US" dirty="0"/>
              <a:t>legend="bottom")</a:t>
            </a:r>
          </a:p>
          <a:p>
            <a:r>
              <a:rPr lang="en-US" dirty="0"/>
              <a:t>pubmap1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7" y="1378133"/>
            <a:ext cx="6668511" cy="46823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0312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EFB1-B011-DD49-9674-7961F3A3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Regional Effect?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29D0B0-913E-5D42-B02E-9E7D92BA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79" y="1493643"/>
            <a:ext cx="8546841" cy="4773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75715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423</Words>
  <Application>Microsoft Macintosh PowerPoint</Application>
  <PresentationFormat>Widescreen</PresentationFormat>
  <Paragraphs>104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Garamond Pro</vt:lpstr>
      <vt:lpstr>Arial</vt:lpstr>
      <vt:lpstr>Bodoni 72 Smallcaps Book</vt:lpstr>
      <vt:lpstr>Calibri</vt:lpstr>
      <vt:lpstr>Impact</vt:lpstr>
      <vt:lpstr>Lucida Sans Unicode</vt:lpstr>
      <vt:lpstr>Office Theme</vt:lpstr>
      <vt:lpstr>Why People in the Western US Are Dissatisfied with their Health Insurance</vt:lpstr>
      <vt:lpstr>Teaching</vt:lpstr>
      <vt:lpstr>Why Bother to Teach MDs?</vt:lpstr>
      <vt:lpstr>Learning R Can Lead to New Insights</vt:lpstr>
      <vt:lpstr>Learning R with Real Data</vt:lpstr>
      <vt:lpstr>Looping with rvest</vt:lpstr>
      <vt:lpstr>Mapping with geom_sf()</vt:lpstr>
      <vt:lpstr>Multiple Years of Insurance Satisfaction</vt:lpstr>
      <vt:lpstr>Is This a Regional Effect?</vt:lpstr>
      <vt:lpstr>Insurance Family Performance</vt:lpstr>
      <vt:lpstr>Outlier Health Insurance Plans</vt:lpstr>
      <vt:lpstr>So Why Are Westerners Dissatisfied?</vt:lpstr>
      <vt:lpstr>Why Are Westerners Dissatisfied?</vt:lpstr>
      <vt:lpstr>State-level Factors Model</vt:lpstr>
      <vt:lpstr>Take Home Points </vt:lpstr>
      <vt:lpstr>Data, Code, and Preprint Manuscript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People in the Western US Are Dissatisfied with their Health Insurance</dc:title>
  <dc:creator>Microsoft Office User</dc:creator>
  <cp:lastModifiedBy>Microsoft Office User</cp:lastModifiedBy>
  <cp:revision>5</cp:revision>
  <dcterms:created xsi:type="dcterms:W3CDTF">2019-09-13T13:38:51Z</dcterms:created>
  <dcterms:modified xsi:type="dcterms:W3CDTF">2019-09-13T15:12:09Z</dcterms:modified>
</cp:coreProperties>
</file>